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70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A88F1-5BAF-4B7A-9196-BA0A321B79FE}" type="datetimeFigureOut">
              <a:rPr lang="en-NZ" smtClean="0"/>
              <a:t>28/08/2014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012F4-2037-4292-9AC5-C2151CADAF4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96150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-53008" y="-26504"/>
            <a:ext cx="5459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000" i="1" dirty="0" smtClean="0"/>
              <a:t>Maureen</a:t>
            </a:r>
            <a:r>
              <a:rPr lang="en-NZ" sz="1000" i="1" baseline="0" dirty="0" smtClean="0"/>
              <a:t> Hilyard, Gender Project Coordinator, August 2014</a:t>
            </a:r>
            <a:endParaRPr lang="en-NZ" sz="1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/>
              <a:t>Gender project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 dirty="0" smtClean="0"/>
              <a:t>Eliminating Violence – 28 August 2014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7838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6991" y="225502"/>
            <a:ext cx="7827818" cy="1076294"/>
          </a:xfrm>
        </p:spPr>
        <p:txBody>
          <a:bodyPr/>
          <a:lstStyle/>
          <a:p>
            <a:r>
              <a:rPr lang="en-NZ" dirty="0" smtClean="0"/>
              <a:t>Priority areas for DV issues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01796"/>
            <a:ext cx="10820400" cy="555620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NZ" dirty="0" smtClean="0"/>
              <a:t>Developing a robust referral programme that delivers effective intervention for perpetrators of domestic violence</a:t>
            </a:r>
          </a:p>
          <a:p>
            <a:pPr marL="457200" indent="-457200">
              <a:buFont typeface="+mj-lt"/>
              <a:buAutoNum type="arabicPeriod"/>
            </a:pPr>
            <a:r>
              <a:rPr lang="en-NZ" dirty="0" smtClean="0"/>
              <a:t>Examining current practice for treatment interventions of DV, on going monitoring of the effectiveness of current practice (</a:t>
            </a:r>
            <a:r>
              <a:rPr lang="en-NZ" dirty="0" err="1" smtClean="0"/>
              <a:t>ie</a:t>
            </a:r>
            <a:r>
              <a:rPr lang="en-NZ" dirty="0" smtClean="0"/>
              <a:t> strengths and weaknesses)</a:t>
            </a:r>
          </a:p>
          <a:p>
            <a:pPr marL="457200" indent="-457200">
              <a:buFont typeface="+mj-lt"/>
              <a:buAutoNum type="arabicPeriod"/>
            </a:pPr>
            <a:r>
              <a:rPr lang="en-NZ" dirty="0" smtClean="0"/>
              <a:t>Examine barriers to treatment referral, setting up and monitoring pathways for referral (Judicial, Police, self-referral, </a:t>
            </a:r>
            <a:r>
              <a:rPr lang="en-NZ" dirty="0" err="1" smtClean="0"/>
              <a:t>etc</a:t>
            </a:r>
            <a:r>
              <a:rPr lang="en-NZ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NZ" dirty="0" smtClean="0"/>
              <a:t>Develop a culturally suitable practice that can be implemented and evaluated long term (sustainable) by well trained in-country personnel</a:t>
            </a:r>
          </a:p>
          <a:p>
            <a:pPr marL="457200" indent="-457200">
              <a:buFont typeface="+mj-lt"/>
              <a:buAutoNum type="arabicPeriod"/>
            </a:pPr>
            <a:r>
              <a:rPr lang="en-NZ" dirty="0" smtClean="0"/>
              <a:t>In the PPDV In Country Review Cook Islands Report 2011, a number of successes of the programme were identified such as raised awareness of DV as a criminal matter</a:t>
            </a:r>
          </a:p>
          <a:p>
            <a:pPr marL="457200" indent="-457200">
              <a:buFont typeface="+mj-lt"/>
              <a:buAutoNum type="arabicPeriod"/>
            </a:pPr>
            <a:r>
              <a:rPr lang="en-NZ" dirty="0" smtClean="0"/>
              <a:t>Reporting of DV and Police and judicial ‘no drop’ policies, in case of DV maintained</a:t>
            </a:r>
          </a:p>
          <a:p>
            <a:pPr marL="457200" indent="-457200">
              <a:buFont typeface="+mj-lt"/>
              <a:buAutoNum type="arabicPeriod"/>
            </a:pPr>
            <a:r>
              <a:rPr lang="en-NZ" dirty="0" smtClean="0"/>
              <a:t>The PPDVP Report also identified lack of funding for NGOs to deliver these programmes.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1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Lead: statistics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>
                <a:solidFill>
                  <a:srgbClr val="FFFF00"/>
                </a:solidFill>
              </a:rPr>
              <a:t>Improve data collection on domestic/gender-based violence and put in place data </a:t>
            </a:r>
            <a:r>
              <a:rPr lang="en-NZ" sz="2400" dirty="0" smtClean="0">
                <a:solidFill>
                  <a:srgbClr val="FFFF00"/>
                </a:solidFill>
              </a:rPr>
              <a:t>dissemination</a:t>
            </a:r>
            <a:r>
              <a:rPr lang="en-NZ" sz="2400" dirty="0" smtClean="0"/>
              <a:t> </a:t>
            </a:r>
          </a:p>
          <a:p>
            <a:endParaRPr lang="en-NZ" sz="2400" dirty="0"/>
          </a:p>
          <a:p>
            <a:r>
              <a:rPr lang="en-NZ" sz="2400" dirty="0" smtClean="0"/>
              <a:t>Statistics</a:t>
            </a:r>
          </a:p>
          <a:p>
            <a:r>
              <a:rPr lang="en-NZ" sz="2400" dirty="0" smtClean="0"/>
              <a:t>Police</a:t>
            </a:r>
          </a:p>
          <a:p>
            <a:r>
              <a:rPr lang="en-NZ" sz="2400" dirty="0" smtClean="0"/>
              <a:t>Health</a:t>
            </a:r>
          </a:p>
          <a:p>
            <a:r>
              <a:rPr lang="en-NZ" sz="2400" dirty="0" smtClean="0"/>
              <a:t>Justice</a:t>
            </a:r>
          </a:p>
          <a:p>
            <a:r>
              <a:rPr lang="en-NZ" sz="2400" dirty="0" smtClean="0"/>
              <a:t>PTI</a:t>
            </a:r>
          </a:p>
          <a:p>
            <a:r>
              <a:rPr lang="en-NZ" sz="2400" dirty="0" smtClean="0"/>
              <a:t>Others?</a:t>
            </a:r>
            <a:endParaRPr lang="en-NZ" sz="2400" dirty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3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Lead: </a:t>
            </a:r>
            <a:r>
              <a:rPr lang="en-NZ" dirty="0" smtClean="0"/>
              <a:t>Gender and Development Division (GADD)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sz="2400" dirty="0">
                <a:solidFill>
                  <a:srgbClr val="FFFF00"/>
                </a:solidFill>
              </a:rPr>
              <a:t>Establish a coordination mechanism for addressing VAW </a:t>
            </a:r>
            <a:endParaRPr lang="en-NZ" sz="2400" dirty="0"/>
          </a:p>
          <a:p>
            <a:pPr marL="0" indent="0">
              <a:buNone/>
            </a:pPr>
            <a:endParaRPr lang="en-NZ" sz="2400" dirty="0" smtClean="0"/>
          </a:p>
          <a:p>
            <a:r>
              <a:rPr lang="en-NZ" sz="2400" dirty="0" smtClean="0"/>
              <a:t>PTI</a:t>
            </a:r>
          </a:p>
          <a:p>
            <a:r>
              <a:rPr lang="en-NZ" sz="2400" dirty="0" smtClean="0"/>
              <a:t>Police</a:t>
            </a:r>
          </a:p>
          <a:p>
            <a:r>
              <a:rPr lang="en-NZ" sz="2400" dirty="0" smtClean="0"/>
              <a:t>Health</a:t>
            </a:r>
          </a:p>
          <a:p>
            <a:r>
              <a:rPr lang="en-NZ" sz="2400" dirty="0" smtClean="0"/>
              <a:t>Justice</a:t>
            </a:r>
          </a:p>
          <a:p>
            <a:r>
              <a:rPr lang="en-NZ" sz="2400" dirty="0" smtClean="0"/>
              <a:t>Statistics</a:t>
            </a:r>
          </a:p>
          <a:p>
            <a:r>
              <a:rPr lang="en-NZ" sz="2400" dirty="0" smtClean="0"/>
              <a:t>Others - Rotaianga</a:t>
            </a:r>
            <a:endParaRPr lang="en-NZ" sz="2400" dirty="0"/>
          </a:p>
          <a:p>
            <a:endParaRPr lang="en-NZ" dirty="0">
              <a:solidFill>
                <a:srgbClr val="FFFF00"/>
              </a:solidFill>
            </a:endParaRP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06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Lead: police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NZ" sz="2400" dirty="0">
                <a:solidFill>
                  <a:srgbClr val="FFFF00"/>
                </a:solidFill>
              </a:rPr>
              <a:t>Increase capacity of Police Officers to support victims by developing a clear administrative </a:t>
            </a:r>
            <a:r>
              <a:rPr lang="en-NZ" sz="2400" dirty="0" smtClean="0">
                <a:solidFill>
                  <a:srgbClr val="FFFF00"/>
                </a:solidFill>
              </a:rPr>
              <a:t>process  </a:t>
            </a:r>
          </a:p>
          <a:p>
            <a:pPr marL="0" indent="0">
              <a:buNone/>
            </a:pPr>
            <a:endParaRPr lang="en-NZ" sz="2400" dirty="0">
              <a:solidFill>
                <a:srgbClr val="FFFF00"/>
              </a:solidFill>
            </a:endParaRPr>
          </a:p>
          <a:p>
            <a:r>
              <a:rPr lang="en-NZ" sz="2400" dirty="0" smtClean="0"/>
              <a:t>Police</a:t>
            </a:r>
          </a:p>
          <a:p>
            <a:r>
              <a:rPr lang="en-NZ" sz="2400" dirty="0" smtClean="0"/>
              <a:t>PTI</a:t>
            </a:r>
          </a:p>
          <a:p>
            <a:r>
              <a:rPr lang="en-NZ" sz="2400" dirty="0" smtClean="0"/>
              <a:t>Health</a:t>
            </a:r>
          </a:p>
          <a:p>
            <a:r>
              <a:rPr lang="en-NZ" sz="2400" dirty="0" smtClean="0"/>
              <a:t>Justice</a:t>
            </a:r>
          </a:p>
          <a:p>
            <a:r>
              <a:rPr lang="en-NZ" sz="2400" dirty="0" smtClean="0"/>
              <a:t>CITTI</a:t>
            </a:r>
          </a:p>
          <a:p>
            <a:r>
              <a:rPr lang="en-NZ" sz="2400" dirty="0" smtClean="0"/>
              <a:t>Others</a:t>
            </a:r>
            <a:endParaRPr lang="en-NZ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1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Lead: health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NZ" sz="2400" dirty="0">
                <a:solidFill>
                  <a:srgbClr val="FFFF00"/>
                </a:solidFill>
              </a:rPr>
              <a:t>Further develop services to accompany the victims/survivors and to </a:t>
            </a:r>
            <a:endParaRPr lang="en-NZ" sz="24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NZ" sz="2400" dirty="0" smtClean="0">
                <a:solidFill>
                  <a:srgbClr val="FFFF00"/>
                </a:solidFill>
              </a:rPr>
              <a:t>support </a:t>
            </a:r>
            <a:r>
              <a:rPr lang="en-NZ" sz="2400" dirty="0">
                <a:solidFill>
                  <a:srgbClr val="FFFF00"/>
                </a:solidFill>
              </a:rPr>
              <a:t>their </a:t>
            </a:r>
            <a:r>
              <a:rPr lang="en-NZ" sz="2400" dirty="0" smtClean="0">
                <a:solidFill>
                  <a:srgbClr val="FFFF00"/>
                </a:solidFill>
              </a:rPr>
              <a:t>recovery.</a:t>
            </a:r>
          </a:p>
          <a:p>
            <a:pPr marL="0" indent="0">
              <a:buNone/>
            </a:pPr>
            <a:endParaRPr lang="en-NZ" sz="2400" dirty="0">
              <a:solidFill>
                <a:srgbClr val="FFFF00"/>
              </a:solidFill>
            </a:endParaRPr>
          </a:p>
          <a:p>
            <a:r>
              <a:rPr lang="en-NZ" sz="2400" dirty="0" smtClean="0"/>
              <a:t>Health</a:t>
            </a:r>
          </a:p>
          <a:p>
            <a:r>
              <a:rPr lang="en-NZ" sz="2400" dirty="0" smtClean="0"/>
              <a:t>Police</a:t>
            </a:r>
          </a:p>
          <a:p>
            <a:r>
              <a:rPr lang="en-NZ" sz="2400" dirty="0" smtClean="0"/>
              <a:t>PTI</a:t>
            </a:r>
          </a:p>
          <a:p>
            <a:r>
              <a:rPr lang="en-NZ" sz="2400" dirty="0" smtClean="0"/>
              <a:t>Justice</a:t>
            </a:r>
          </a:p>
          <a:p>
            <a:r>
              <a:rPr lang="en-NZ" sz="2400" dirty="0" smtClean="0"/>
              <a:t>Churches</a:t>
            </a:r>
            <a:r>
              <a:rPr lang="en-NZ" sz="2400" dirty="0"/>
              <a:t>? (Religious Advisory </a:t>
            </a:r>
            <a:r>
              <a:rPr lang="en-NZ" sz="2400" dirty="0" smtClean="0"/>
              <a:t>Council)</a:t>
            </a:r>
          </a:p>
          <a:p>
            <a:r>
              <a:rPr lang="en-NZ" sz="2400" dirty="0" smtClean="0"/>
              <a:t>Others</a:t>
            </a:r>
            <a:r>
              <a:rPr lang="en-NZ" sz="2400" dirty="0"/>
              <a:t>? (House of </a:t>
            </a:r>
            <a:r>
              <a:rPr lang="en-NZ" sz="2400" dirty="0" err="1"/>
              <a:t>Ariki</a:t>
            </a:r>
            <a:r>
              <a:rPr lang="en-NZ" sz="2400" dirty="0"/>
              <a:t>, </a:t>
            </a:r>
            <a:r>
              <a:rPr lang="en-NZ" sz="2400" dirty="0" err="1"/>
              <a:t>Koutou</a:t>
            </a:r>
            <a:r>
              <a:rPr lang="en-NZ" sz="2400" dirty="0"/>
              <a:t> Nui)</a:t>
            </a:r>
            <a:endParaRPr lang="en-NZ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61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Lead: Justice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NZ" sz="2800" dirty="0" smtClean="0">
                <a:solidFill>
                  <a:srgbClr val="FFFF00"/>
                </a:solidFill>
              </a:rPr>
              <a:t>Provide </a:t>
            </a:r>
            <a:r>
              <a:rPr lang="en-NZ" sz="2800" dirty="0">
                <a:solidFill>
                  <a:srgbClr val="FFFF00"/>
                </a:solidFill>
              </a:rPr>
              <a:t>free legal </a:t>
            </a:r>
            <a:r>
              <a:rPr lang="en-NZ" sz="2800" dirty="0" smtClean="0">
                <a:solidFill>
                  <a:srgbClr val="FFFF00"/>
                </a:solidFill>
              </a:rPr>
              <a:t>support for victim</a:t>
            </a:r>
          </a:p>
          <a:p>
            <a:pPr marL="0" indent="0">
              <a:buNone/>
            </a:pPr>
            <a:endParaRPr lang="en-NZ" sz="2800" dirty="0">
              <a:solidFill>
                <a:srgbClr val="FFFF00"/>
              </a:solidFill>
            </a:endParaRPr>
          </a:p>
          <a:p>
            <a:r>
              <a:rPr lang="en-NZ" sz="2800" dirty="0" smtClean="0"/>
              <a:t>Justice</a:t>
            </a:r>
          </a:p>
          <a:p>
            <a:r>
              <a:rPr lang="en-NZ" sz="2800" dirty="0" smtClean="0"/>
              <a:t>Crown Law</a:t>
            </a:r>
          </a:p>
          <a:p>
            <a:r>
              <a:rPr lang="en-NZ" sz="2800" dirty="0" smtClean="0"/>
              <a:t>Minister of Justice</a:t>
            </a:r>
          </a:p>
          <a:p>
            <a:r>
              <a:rPr lang="en-NZ" sz="2800" dirty="0" smtClean="0"/>
              <a:t>Others? </a:t>
            </a:r>
            <a:endParaRPr lang="en-NZ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29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agenda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515522"/>
          </a:xfrm>
        </p:spPr>
        <p:txBody>
          <a:bodyPr>
            <a:normAutofit/>
          </a:bodyPr>
          <a:lstStyle/>
          <a:p>
            <a:r>
              <a:rPr lang="en-NZ" dirty="0" smtClean="0"/>
              <a:t>Welcomes</a:t>
            </a:r>
          </a:p>
          <a:p>
            <a:r>
              <a:rPr lang="en-NZ" dirty="0" smtClean="0"/>
              <a:t>Introduction to the Gender Project 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Two main components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Governance structure and Budgets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Project reporting process</a:t>
            </a:r>
          </a:p>
          <a:p>
            <a:r>
              <a:rPr lang="en-NZ" dirty="0" smtClean="0"/>
              <a:t>Eliminating Violence Component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The five prioritised outcomes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Key Ministry inputs to each outcome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Task group assignment to address the issues</a:t>
            </a:r>
          </a:p>
          <a:p>
            <a:pPr marL="457200" lvl="1" indent="0">
              <a:buNone/>
            </a:pPr>
            <a:r>
              <a:rPr lang="en-NZ" dirty="0">
                <a:solidFill>
                  <a:srgbClr val="FFFF00"/>
                </a:solidFill>
              </a:rPr>
              <a:t>	</a:t>
            </a:r>
            <a:r>
              <a:rPr lang="en-NZ" dirty="0" smtClean="0">
                <a:solidFill>
                  <a:srgbClr val="FFFF00"/>
                </a:solidFill>
              </a:rPr>
              <a:t>- technical positions to be advertised?</a:t>
            </a:r>
          </a:p>
          <a:p>
            <a:pPr marL="457200" lvl="1" indent="0">
              <a:buNone/>
            </a:pPr>
            <a:r>
              <a:rPr lang="en-NZ" dirty="0">
                <a:solidFill>
                  <a:srgbClr val="FFFF00"/>
                </a:solidFill>
              </a:rPr>
              <a:t>	</a:t>
            </a:r>
            <a:r>
              <a:rPr lang="en-NZ" dirty="0" smtClean="0">
                <a:solidFill>
                  <a:srgbClr val="FFFF00"/>
                </a:solidFill>
              </a:rPr>
              <a:t>- timeframes and budgets</a:t>
            </a:r>
            <a:endParaRPr lang="en-NZ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NZ" dirty="0" smtClean="0"/>
              <a:t>* </a:t>
            </a:r>
            <a:r>
              <a:rPr lang="en-NZ" dirty="0" smtClean="0">
                <a:solidFill>
                  <a:srgbClr val="FFFF00"/>
                </a:solidFill>
              </a:rPr>
              <a:t>Task groups - details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9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The Gender Equality and </a:t>
            </a:r>
            <a:br>
              <a:rPr lang="en-NZ" dirty="0"/>
            </a:br>
            <a:r>
              <a:rPr lang="en-NZ" dirty="0" smtClean="0"/>
              <a:t>women’s </a:t>
            </a:r>
            <a:r>
              <a:rPr lang="en-NZ" dirty="0"/>
              <a:t>Empowerment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NZ" sz="3200" dirty="0" smtClean="0"/>
          </a:p>
          <a:p>
            <a:pPr marL="0" indent="0" algn="ctr">
              <a:buNone/>
            </a:pPr>
            <a:r>
              <a:rPr lang="en-NZ" sz="3200" dirty="0" smtClean="0"/>
              <a:t>Creating </a:t>
            </a:r>
            <a:r>
              <a:rPr lang="en-NZ" sz="3200" dirty="0"/>
              <a:t>an enabling environment for  women to be able to participate in the economic development of the Cook Islands (business opportunities</a:t>
            </a:r>
            <a:r>
              <a:rPr lang="en-NZ" sz="3200" dirty="0" smtClean="0"/>
              <a:t>)</a:t>
            </a:r>
          </a:p>
          <a:p>
            <a:pPr algn="ctr"/>
            <a:endParaRPr lang="en-NZ" sz="800" dirty="0"/>
          </a:p>
          <a:p>
            <a:pPr marL="0" indent="0" algn="ctr">
              <a:buNone/>
            </a:pPr>
            <a:r>
              <a:rPr lang="en-NZ" sz="3200" dirty="0"/>
              <a:t>And</a:t>
            </a:r>
          </a:p>
          <a:p>
            <a:pPr algn="ctr"/>
            <a:endParaRPr lang="en-NZ" sz="800" dirty="0" smtClean="0"/>
          </a:p>
          <a:p>
            <a:pPr marL="0" indent="0" algn="ctr">
              <a:buNone/>
            </a:pPr>
            <a:r>
              <a:rPr lang="en-NZ" sz="3200" dirty="0" smtClean="0"/>
              <a:t>Eliminating </a:t>
            </a:r>
            <a:r>
              <a:rPr lang="en-NZ" sz="3200" dirty="0"/>
              <a:t>Violence Against Women </a:t>
            </a:r>
          </a:p>
          <a:p>
            <a:endParaRPr lang="en-NZ" dirty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89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BUSINESS OPPORTUNITIES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Strengthening capacity to:</a:t>
            </a:r>
          </a:p>
          <a:p>
            <a:pPr lvl="0"/>
            <a:endParaRPr lang="en-NZ" dirty="0" smtClean="0"/>
          </a:p>
          <a:p>
            <a:pPr lvl="0"/>
            <a:r>
              <a:rPr lang="en-NZ" dirty="0" smtClean="0">
                <a:solidFill>
                  <a:srgbClr val="FFFF00"/>
                </a:solidFill>
              </a:rPr>
              <a:t>Identify </a:t>
            </a:r>
            <a:r>
              <a:rPr lang="en-NZ" dirty="0">
                <a:solidFill>
                  <a:srgbClr val="FFFF00"/>
                </a:solidFill>
              </a:rPr>
              <a:t>new economic opportunities for women</a:t>
            </a:r>
          </a:p>
          <a:p>
            <a:pPr lvl="0"/>
            <a:r>
              <a:rPr lang="en-NZ" dirty="0">
                <a:solidFill>
                  <a:srgbClr val="FFFF00"/>
                </a:solidFill>
              </a:rPr>
              <a:t>Promote and support women’s business in both the formal and informal sectors</a:t>
            </a:r>
          </a:p>
          <a:p>
            <a:pPr lvl="0"/>
            <a:r>
              <a:rPr lang="en-NZ" dirty="0">
                <a:solidFill>
                  <a:srgbClr val="FFFF00"/>
                </a:solidFill>
              </a:rPr>
              <a:t>Support women’s access to financial services and other productive assets for the development of their enterprises</a:t>
            </a:r>
          </a:p>
          <a:p>
            <a:pPr lvl="0"/>
            <a:r>
              <a:rPr lang="en-NZ" dirty="0">
                <a:solidFill>
                  <a:srgbClr val="FFFF00"/>
                </a:solidFill>
              </a:rPr>
              <a:t>Support the integration of women living with disability in socio-economic development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08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Eliminating violence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Both"/>
            </a:pPr>
            <a:r>
              <a:rPr lang="en-NZ" dirty="0" smtClean="0"/>
              <a:t>Legal Frameworks, Law Enforcement and Justice Systems are strengthened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Family Law Bill – awareness raising and training (especially Pa Enua)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Increase capacity of Police Officers and improve data collection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Support Ministry of Health’s collection of data related to DV</a:t>
            </a:r>
          </a:p>
          <a:p>
            <a:pPr lvl="1"/>
            <a:endParaRPr lang="en-NZ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NZ" dirty="0" smtClean="0"/>
              <a:t>(2) Services to the Victim are improved and communities mobilised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Establish a coordination mechanism for addressing VAW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Develop services to support the recovery of victims/survivors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Provide legal support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Develop communication material and raise awareness to build capacity within communities</a:t>
            </a:r>
          </a:p>
          <a:p>
            <a:pPr lvl="1"/>
            <a:endParaRPr lang="en-NZ" dirty="0" smtClean="0"/>
          </a:p>
          <a:p>
            <a:pPr marL="0" indent="0">
              <a:buNone/>
            </a:pPr>
            <a:endParaRPr lang="en-NZ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1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5740" y="62827"/>
            <a:ext cx="8610600" cy="1293028"/>
          </a:xfrm>
        </p:spPr>
        <p:txBody>
          <a:bodyPr/>
          <a:lstStyle/>
          <a:p>
            <a:r>
              <a:rPr lang="en-NZ" dirty="0" smtClean="0"/>
              <a:t>PROPOSED BUDGET</a:t>
            </a:r>
            <a:endParaRPr lang="en-NZ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277558"/>
              </p:ext>
            </p:extLst>
          </p:nvPr>
        </p:nvGraphicFramePr>
        <p:xfrm>
          <a:off x="2158583" y="1172594"/>
          <a:ext cx="8394493" cy="5392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7559"/>
                <a:gridCol w="2798467"/>
                <a:gridCol w="2798467"/>
              </a:tblGrid>
              <a:tr h="38250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Activity</a:t>
                      </a:r>
                      <a:endParaRPr lang="en-N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  <a:endParaRPr lang="en-N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  <a:endParaRPr lang="en-N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</a:tr>
              <a:tr h="31282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Project 1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$305,000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</a:rPr>
                        <a:t>$330,000</a:t>
                      </a:r>
                      <a:endParaRPr lang="en-N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</a:tr>
              <a:tr h="226379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Strengthening capacity for gender responsive development towards an enabling environment for the full participation of women in economic development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1.Personnel                     $32,000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2.Research   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$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60,000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3.Training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$100,000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4.Media     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$30,000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5.Trade Shows                 $25,000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6.Business Forum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7.Tech Assistance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30,000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8.M&amp;E            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$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8,000         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1.Personnel                     $32,000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2.Research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$60,000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3.Training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$100,000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4.Media    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$30,000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5.Trade Shows                 $40,000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6.Business Forum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7.Tech Assistance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$40,000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8.M&amp;E            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$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8,000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         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</a:tr>
              <a:tr h="31282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</a:rPr>
                        <a:t>Project 2</a:t>
                      </a:r>
                      <a:endParaRPr lang="en-N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</a:rPr>
                        <a:t>$150,000</a:t>
                      </a:r>
                      <a:endParaRPr lang="en-N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</a:rPr>
                        <a:t>$140,000</a:t>
                      </a:r>
                      <a:endParaRPr lang="en-N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</a:tr>
              <a:tr h="153218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Strengthening capacity towards the elimination of violence against women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1.Training    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$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40,000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2.Commn Resources        $20,000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3.Media     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$30,000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4.Tech Assistance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$50,000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5.M&amp;E       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  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$10,000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1.Training   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$40,000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2.Commn Resources        $20,000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3.Media       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$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30,000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4.Tech Assistance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$40,000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5.M&amp;E                           </a:t>
                      </a: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$10,000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</a:tr>
              <a:tr h="349127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N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                      $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455,000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Calibri" panose="020F0502020204030204" pitchFamily="34" charset="0"/>
                        </a:rPr>
                        <a:t>                           $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470,000</a:t>
                      </a:r>
                      <a:endParaRPr lang="en-N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36195" marB="36195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80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governance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Steering Committee Roles	</a:t>
            </a:r>
            <a:endParaRPr lang="en-NZ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9" y="3132666"/>
            <a:ext cx="5083166" cy="3086019"/>
          </a:xfrm>
        </p:spPr>
        <p:txBody>
          <a:bodyPr>
            <a:normAutofit lnSpcReduction="10000"/>
          </a:bodyPr>
          <a:lstStyle/>
          <a:p>
            <a:r>
              <a:rPr lang="en-NZ" dirty="0" smtClean="0">
                <a:solidFill>
                  <a:srgbClr val="FFFF00"/>
                </a:solidFill>
              </a:rPr>
              <a:t>Provide overall policy guidance</a:t>
            </a:r>
          </a:p>
          <a:p>
            <a:r>
              <a:rPr lang="en-NZ" dirty="0" smtClean="0">
                <a:solidFill>
                  <a:srgbClr val="FFFF00"/>
                </a:solidFill>
              </a:rPr>
              <a:t>Support and advice</a:t>
            </a:r>
          </a:p>
          <a:p>
            <a:r>
              <a:rPr lang="en-NZ" dirty="0" smtClean="0">
                <a:solidFill>
                  <a:srgbClr val="FFFF00"/>
                </a:solidFill>
              </a:rPr>
              <a:t>Monitor performance of the project</a:t>
            </a:r>
          </a:p>
          <a:p>
            <a:r>
              <a:rPr lang="en-NZ" dirty="0" smtClean="0">
                <a:solidFill>
                  <a:srgbClr val="FFFF00"/>
                </a:solidFill>
              </a:rPr>
              <a:t>Facilitate inter-agency sharing of information</a:t>
            </a:r>
          </a:p>
          <a:p>
            <a:r>
              <a:rPr lang="en-NZ" dirty="0" smtClean="0">
                <a:solidFill>
                  <a:srgbClr val="FFFF00"/>
                </a:solidFill>
              </a:rPr>
              <a:t>Evaluate and approve all draft reports, policy papers and budget proposals</a:t>
            </a:r>
            <a:endParaRPr lang="en-NZ" dirty="0">
              <a:solidFill>
                <a:srgbClr val="FFFF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86600" y="2183802"/>
            <a:ext cx="5105400" cy="823912"/>
          </a:xfrm>
        </p:spPr>
        <p:txBody>
          <a:bodyPr/>
          <a:lstStyle/>
          <a:p>
            <a:r>
              <a:rPr lang="en-NZ" dirty="0" smtClean="0"/>
              <a:t>Agencies involved</a:t>
            </a:r>
            <a:endParaRPr lang="en-N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21510" y="3132666"/>
            <a:ext cx="4970489" cy="3086019"/>
          </a:xfrm>
        </p:spPr>
        <p:txBody>
          <a:bodyPr>
            <a:normAutofit fontScale="92500" lnSpcReduction="10000"/>
          </a:bodyPr>
          <a:lstStyle/>
          <a:p>
            <a:r>
              <a:rPr lang="en-NZ" dirty="0" smtClean="0"/>
              <a:t>Internal Affairs</a:t>
            </a:r>
          </a:p>
          <a:p>
            <a:r>
              <a:rPr lang="en-NZ" dirty="0" smtClean="0"/>
              <a:t>Police</a:t>
            </a:r>
          </a:p>
          <a:p>
            <a:r>
              <a:rPr lang="en-NZ" dirty="0" smtClean="0"/>
              <a:t>Health</a:t>
            </a:r>
          </a:p>
          <a:p>
            <a:r>
              <a:rPr lang="en-NZ" dirty="0" smtClean="0"/>
              <a:t>Justice</a:t>
            </a:r>
          </a:p>
          <a:p>
            <a:r>
              <a:rPr lang="en-NZ" dirty="0" smtClean="0"/>
              <a:t>PSC</a:t>
            </a:r>
          </a:p>
          <a:p>
            <a:r>
              <a:rPr lang="en-NZ" dirty="0" smtClean="0"/>
              <a:t>BTIB</a:t>
            </a:r>
          </a:p>
          <a:p>
            <a:r>
              <a:rPr lang="en-NZ" dirty="0" smtClean="0"/>
              <a:t>Religious Advisory </a:t>
            </a:r>
            <a:r>
              <a:rPr lang="en-NZ" dirty="0" smtClean="0"/>
              <a:t>Council ?</a:t>
            </a:r>
            <a:endParaRPr lang="en-NZ" dirty="0" smtClean="0"/>
          </a:p>
          <a:p>
            <a:r>
              <a:rPr lang="en-NZ" dirty="0" smtClean="0"/>
              <a:t>House of </a:t>
            </a:r>
            <a:r>
              <a:rPr lang="en-NZ" dirty="0" err="1" smtClean="0"/>
              <a:t>Ariki</a:t>
            </a:r>
            <a:r>
              <a:rPr lang="en-NZ" dirty="0" smtClean="0"/>
              <a:t> ?</a:t>
            </a:r>
            <a:endParaRPr lang="en-NZ" dirty="0" smtClean="0"/>
          </a:p>
        </p:txBody>
      </p:sp>
    </p:spTree>
    <p:extLst>
      <p:ext uri="{BB962C8B-B14F-4D97-AF65-F5344CB8AC3E}">
        <p14:creationId xmlns:p14="http://schemas.microsoft.com/office/powerpoint/2010/main" val="380912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MEETING SCHEDULES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NZ" b="1" dirty="0" smtClean="0"/>
              <a:t>WE</a:t>
            </a:r>
            <a:r>
              <a:rPr lang="en-NZ" dirty="0" smtClean="0"/>
              <a:t> RESEARCHERS, ANALYSTS (until December 2014)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Discussion with Project Coordinator – Fortnightly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Reporting back to Gender Stakeholder meeting – Monthly</a:t>
            </a:r>
          </a:p>
          <a:p>
            <a:endParaRPr lang="en-NZ" dirty="0">
              <a:solidFill>
                <a:srgbClr val="FFFF00"/>
              </a:solidFill>
            </a:endParaRPr>
          </a:p>
          <a:p>
            <a:r>
              <a:rPr lang="en-NZ" b="1" dirty="0" smtClean="0"/>
              <a:t>EV </a:t>
            </a:r>
            <a:r>
              <a:rPr lang="en-NZ" dirty="0" smtClean="0"/>
              <a:t>TASK GROUPS (ongoing)</a:t>
            </a:r>
          </a:p>
          <a:p>
            <a:pPr lvl="1"/>
            <a:r>
              <a:rPr lang="en-NZ" dirty="0">
                <a:solidFill>
                  <a:srgbClr val="FFFF00"/>
                </a:solidFill>
              </a:rPr>
              <a:t>Discussion with Project Coordinator – Fortnightly</a:t>
            </a:r>
          </a:p>
          <a:p>
            <a:pPr lvl="1"/>
            <a:r>
              <a:rPr lang="en-NZ" dirty="0">
                <a:solidFill>
                  <a:srgbClr val="FFFF00"/>
                </a:solidFill>
              </a:rPr>
              <a:t>Reporting back to </a:t>
            </a:r>
            <a:r>
              <a:rPr lang="en-NZ" dirty="0" smtClean="0">
                <a:solidFill>
                  <a:srgbClr val="FFFF00"/>
                </a:solidFill>
              </a:rPr>
              <a:t>Gender Stakeholder </a:t>
            </a:r>
            <a:r>
              <a:rPr lang="en-NZ" dirty="0">
                <a:solidFill>
                  <a:srgbClr val="FFFF00"/>
                </a:solidFill>
              </a:rPr>
              <a:t>meeting – Monthly</a:t>
            </a:r>
          </a:p>
          <a:p>
            <a:endParaRPr lang="en-NZ" dirty="0"/>
          </a:p>
          <a:p>
            <a:r>
              <a:rPr lang="en-NZ" dirty="0" smtClean="0"/>
              <a:t>GENDER STEERING GROUP 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Monthly reports by Project </a:t>
            </a:r>
            <a:r>
              <a:rPr lang="en-NZ" dirty="0">
                <a:solidFill>
                  <a:srgbClr val="FFFF00"/>
                </a:solidFill>
              </a:rPr>
              <a:t>C</a:t>
            </a:r>
            <a:r>
              <a:rPr lang="en-NZ" dirty="0" smtClean="0">
                <a:solidFill>
                  <a:srgbClr val="FFFF00"/>
                </a:solidFill>
              </a:rPr>
              <a:t>oordinator to the Chair</a:t>
            </a:r>
          </a:p>
          <a:p>
            <a:pPr lvl="1"/>
            <a:r>
              <a:rPr lang="en-NZ" dirty="0" smtClean="0">
                <a:solidFill>
                  <a:srgbClr val="FFFF00"/>
                </a:solidFill>
              </a:rPr>
              <a:t>Steering Group </a:t>
            </a:r>
            <a:r>
              <a:rPr lang="en-NZ" dirty="0" smtClean="0">
                <a:solidFill>
                  <a:srgbClr val="FFFF00"/>
                </a:solidFill>
              </a:rPr>
              <a:t>meeting </a:t>
            </a:r>
            <a:r>
              <a:rPr lang="en-NZ" dirty="0" smtClean="0">
                <a:solidFill>
                  <a:srgbClr val="FFFF00"/>
                </a:solidFill>
              </a:rPr>
              <a:t>Quarterly</a:t>
            </a:r>
            <a:r>
              <a:rPr lang="en-NZ" dirty="0" smtClean="0">
                <a:solidFill>
                  <a:srgbClr val="FFFF00"/>
                </a:solidFill>
              </a:rPr>
              <a:t>?</a:t>
            </a:r>
            <a:endParaRPr lang="en-NZ" dirty="0">
              <a:solidFill>
                <a:srgbClr val="FFFF00"/>
              </a:solidFill>
            </a:endParaRPr>
          </a:p>
          <a:p>
            <a:pPr lvl="1"/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91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84690"/>
            <a:ext cx="8610600" cy="1293028"/>
          </a:xfrm>
        </p:spPr>
        <p:txBody>
          <a:bodyPr/>
          <a:lstStyle/>
          <a:p>
            <a:r>
              <a:rPr lang="en-NZ" dirty="0" smtClean="0"/>
              <a:t>Eliminating violence </a:t>
            </a:r>
            <a:br>
              <a:rPr lang="en-NZ" dirty="0" smtClean="0"/>
            </a:br>
            <a:r>
              <a:rPr lang="en-NZ" dirty="0" smtClean="0"/>
              <a:t>- priorities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88761"/>
            <a:ext cx="10820400" cy="4736891"/>
          </a:xfrm>
        </p:spPr>
        <p:txBody>
          <a:bodyPr>
            <a:normAutofit/>
          </a:bodyPr>
          <a:lstStyle/>
          <a:p>
            <a:r>
              <a:rPr lang="en-NZ" dirty="0" smtClean="0">
                <a:solidFill>
                  <a:srgbClr val="FFFF00"/>
                </a:solidFill>
              </a:rPr>
              <a:t>Improve </a:t>
            </a:r>
            <a:r>
              <a:rPr lang="en-NZ" dirty="0">
                <a:solidFill>
                  <a:srgbClr val="FFFF00"/>
                </a:solidFill>
              </a:rPr>
              <a:t>data collection </a:t>
            </a:r>
            <a:r>
              <a:rPr lang="en-NZ" dirty="0" smtClean="0">
                <a:solidFill>
                  <a:srgbClr val="FFFF00"/>
                </a:solidFill>
              </a:rPr>
              <a:t>and analysis on </a:t>
            </a:r>
            <a:r>
              <a:rPr lang="en-NZ" dirty="0">
                <a:solidFill>
                  <a:srgbClr val="FFFF00"/>
                </a:solidFill>
              </a:rPr>
              <a:t>domestic/gender-based violence and put in place data </a:t>
            </a:r>
            <a:r>
              <a:rPr lang="en-NZ" dirty="0" smtClean="0">
                <a:solidFill>
                  <a:srgbClr val="FFFF00"/>
                </a:solidFill>
              </a:rPr>
              <a:t>dissemination </a:t>
            </a:r>
            <a:r>
              <a:rPr lang="en-NZ" dirty="0" smtClean="0"/>
              <a:t>(Statistics) </a:t>
            </a:r>
          </a:p>
          <a:p>
            <a:endParaRPr lang="en-NZ" dirty="0">
              <a:solidFill>
                <a:srgbClr val="FFFF00"/>
              </a:solidFill>
            </a:endParaRPr>
          </a:p>
          <a:p>
            <a:r>
              <a:rPr lang="en-NZ" dirty="0" smtClean="0">
                <a:solidFill>
                  <a:srgbClr val="FFFF00"/>
                </a:solidFill>
              </a:rPr>
              <a:t>Establish </a:t>
            </a:r>
            <a:r>
              <a:rPr lang="en-NZ" dirty="0">
                <a:solidFill>
                  <a:srgbClr val="FFFF00"/>
                </a:solidFill>
              </a:rPr>
              <a:t>a coordination mechanism for addressing </a:t>
            </a:r>
            <a:r>
              <a:rPr lang="en-NZ" dirty="0" smtClean="0">
                <a:solidFill>
                  <a:srgbClr val="FFFF00"/>
                </a:solidFill>
              </a:rPr>
              <a:t>VAW </a:t>
            </a:r>
            <a:r>
              <a:rPr lang="en-NZ" dirty="0" smtClean="0"/>
              <a:t>(GADD)</a:t>
            </a:r>
          </a:p>
          <a:p>
            <a:endParaRPr lang="en-NZ" dirty="0">
              <a:solidFill>
                <a:srgbClr val="FFFF00"/>
              </a:solidFill>
            </a:endParaRPr>
          </a:p>
          <a:p>
            <a:r>
              <a:rPr lang="en-NZ" dirty="0" smtClean="0">
                <a:solidFill>
                  <a:srgbClr val="FFFF00"/>
                </a:solidFill>
              </a:rPr>
              <a:t>Increase </a:t>
            </a:r>
            <a:r>
              <a:rPr lang="en-NZ" dirty="0">
                <a:solidFill>
                  <a:srgbClr val="FFFF00"/>
                </a:solidFill>
              </a:rPr>
              <a:t>capacity of Police Officers to support victims by developing a clear administrative </a:t>
            </a:r>
            <a:r>
              <a:rPr lang="en-NZ" dirty="0" smtClean="0">
                <a:solidFill>
                  <a:srgbClr val="FFFF00"/>
                </a:solidFill>
              </a:rPr>
              <a:t>process  </a:t>
            </a:r>
            <a:r>
              <a:rPr lang="en-NZ" dirty="0" smtClean="0"/>
              <a:t>(POLICE)</a:t>
            </a:r>
          </a:p>
          <a:p>
            <a:endParaRPr lang="en-NZ" dirty="0">
              <a:solidFill>
                <a:srgbClr val="FFFF00"/>
              </a:solidFill>
            </a:endParaRPr>
          </a:p>
          <a:p>
            <a:r>
              <a:rPr lang="en-NZ" dirty="0" smtClean="0">
                <a:solidFill>
                  <a:srgbClr val="FFFF00"/>
                </a:solidFill>
              </a:rPr>
              <a:t>Further </a:t>
            </a:r>
            <a:r>
              <a:rPr lang="en-NZ" dirty="0">
                <a:solidFill>
                  <a:srgbClr val="FFFF00"/>
                </a:solidFill>
              </a:rPr>
              <a:t>develop </a:t>
            </a:r>
            <a:r>
              <a:rPr lang="en-NZ" dirty="0" smtClean="0">
                <a:solidFill>
                  <a:srgbClr val="FFFF00"/>
                </a:solidFill>
              </a:rPr>
              <a:t>and strengthen the capacity of services </a:t>
            </a:r>
            <a:r>
              <a:rPr lang="en-NZ" dirty="0">
                <a:solidFill>
                  <a:srgbClr val="FFFF00"/>
                </a:solidFill>
              </a:rPr>
              <a:t>to </a:t>
            </a:r>
            <a:r>
              <a:rPr lang="en-NZ" dirty="0" smtClean="0">
                <a:solidFill>
                  <a:srgbClr val="FFFF00"/>
                </a:solidFill>
              </a:rPr>
              <a:t>assist the </a:t>
            </a:r>
            <a:r>
              <a:rPr lang="en-NZ" dirty="0">
                <a:solidFill>
                  <a:srgbClr val="FFFF00"/>
                </a:solidFill>
              </a:rPr>
              <a:t>victims/survivors and to support their </a:t>
            </a:r>
            <a:r>
              <a:rPr lang="en-NZ" dirty="0" smtClean="0">
                <a:solidFill>
                  <a:srgbClr val="FFFF00"/>
                </a:solidFill>
              </a:rPr>
              <a:t>recovery </a:t>
            </a:r>
            <a:r>
              <a:rPr lang="en-NZ" dirty="0" smtClean="0"/>
              <a:t>(HEALTH)</a:t>
            </a:r>
          </a:p>
          <a:p>
            <a:endParaRPr lang="en-NZ" dirty="0">
              <a:solidFill>
                <a:srgbClr val="FFFF00"/>
              </a:solidFill>
            </a:endParaRPr>
          </a:p>
          <a:p>
            <a:r>
              <a:rPr lang="en-NZ" dirty="0" smtClean="0">
                <a:solidFill>
                  <a:srgbClr val="FFFF00"/>
                </a:solidFill>
              </a:rPr>
              <a:t>Provide </a:t>
            </a:r>
            <a:r>
              <a:rPr lang="en-NZ" dirty="0">
                <a:solidFill>
                  <a:srgbClr val="FFFF00"/>
                </a:solidFill>
              </a:rPr>
              <a:t>free legal </a:t>
            </a:r>
            <a:r>
              <a:rPr lang="en-NZ" dirty="0" smtClean="0">
                <a:solidFill>
                  <a:srgbClr val="FFFF00"/>
                </a:solidFill>
              </a:rPr>
              <a:t>support  </a:t>
            </a:r>
            <a:r>
              <a:rPr lang="en-NZ" dirty="0" smtClean="0"/>
              <a:t>(JUSTICE)</a:t>
            </a:r>
            <a:endParaRPr lang="en-NZ" dirty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01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TC104033937[[fn=Vapor Trail]]</Template>
  <TotalTime>396</TotalTime>
  <Words>823</Words>
  <Application>Microsoft Office PowerPoint</Application>
  <PresentationFormat>Widescreen</PresentationFormat>
  <Paragraphs>187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Vapor Trail</vt:lpstr>
      <vt:lpstr>Gender project</vt:lpstr>
      <vt:lpstr>agenda</vt:lpstr>
      <vt:lpstr>The Gender Equality and  women’s Empowerment Project</vt:lpstr>
      <vt:lpstr>BUSINESS OPPORTUNITIES</vt:lpstr>
      <vt:lpstr>Eliminating violence</vt:lpstr>
      <vt:lpstr>PROPOSED BUDGET</vt:lpstr>
      <vt:lpstr>governance</vt:lpstr>
      <vt:lpstr>MEETING SCHEDULES</vt:lpstr>
      <vt:lpstr>Eliminating violence  - priorities</vt:lpstr>
      <vt:lpstr>Priority areas for DV issues</vt:lpstr>
      <vt:lpstr>Lead: statistics</vt:lpstr>
      <vt:lpstr>Lead: Gender and Development Division (GADD)</vt:lpstr>
      <vt:lpstr>Lead: police</vt:lpstr>
      <vt:lpstr>Lead: health</vt:lpstr>
      <vt:lpstr>Lead: Justice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Gender project</dc:title>
  <dc:creator>Maureen Hilyard</dc:creator>
  <cp:lastModifiedBy>Maureen Hilyard</cp:lastModifiedBy>
  <cp:revision>24</cp:revision>
  <dcterms:created xsi:type="dcterms:W3CDTF">2014-08-26T18:56:57Z</dcterms:created>
  <dcterms:modified xsi:type="dcterms:W3CDTF">2014-08-29T00:33:13Z</dcterms:modified>
</cp:coreProperties>
</file>